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  <p:embeddedFont>
      <p:font typeface="Helvetica Neue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44" Type="http://schemas.openxmlformats.org/officeDocument/2006/relationships/font" Target="fonts/Raleway-boldItalic.fntdata"/><Relationship Id="rId43" Type="http://schemas.openxmlformats.org/officeDocument/2006/relationships/font" Target="fonts/Raleway-italic.fntdata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43f5e35dd_3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43f5e35dd_3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Result of the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600"/>
              <a:buFont typeface="Lato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43f5e35dd_3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43f5e35dd_3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Description of the source of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Python and libraries like pandas, numpy, plotly, seaborn for EDA.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Finance API’s like yfinance and yesg for data extraction.</a:t>
            </a:r>
            <a:endParaRPr sz="28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fbprophet and sklearn for machine learning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AWS RDS Postgres, sqlalchemy  for database connection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Tableau for visualization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Description of the data exploration phase of the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Result of the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 </a:t>
            </a:r>
            <a:endParaRPr/>
          </a:p>
        </p:txBody>
      </p:sp>
      <p:sp>
        <p:nvSpPr>
          <p:cNvPr id="239" name="Google Shape;239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Result of the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 </a:t>
            </a:r>
            <a:endParaRPr/>
          </a:p>
        </p:txBody>
      </p:sp>
      <p:sp>
        <p:nvSpPr>
          <p:cNvPr id="246" name="Google Shape;246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Result of the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 </a:t>
            </a:r>
            <a:endParaRPr/>
          </a:p>
        </p:txBody>
      </p:sp>
      <p:sp>
        <p:nvSpPr>
          <p:cNvPr id="252" name="Google Shape;252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43f5e35dd_3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43f5e35dd_3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Time check: </a:t>
            </a:r>
            <a:r>
              <a:rPr lang="en-GB">
                <a:solidFill>
                  <a:schemeClr val="dk1"/>
                </a:solidFill>
              </a:rPr>
              <a:t>3:30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Result of the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</a:t>
            </a:r>
            <a:endParaRPr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600"/>
              <a:buFont typeface="Lato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Presenter: Sucharita</a:t>
            </a:r>
            <a:br>
              <a:rPr lang="en-GB"/>
            </a:br>
            <a:r>
              <a:rPr lang="en-GB"/>
              <a:t>To make people start doing ESG investing – we do an ML  Stock predictions mode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First linear regression but it cannot predict beyond few days , cannot handle non linear data having trends/seasonality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facebook prophet doesn’t need prior knowledge in time series , goo for trends but for exact buy/sell sigmals ARIMA /SARIMA would be better.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You can set seasonality, holidays , growth as user defined parameters.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fourier order – how quickly seasonality changes. seasonality mode –multiplicate means change in seasonality is not same every time.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Presenter: Sucharita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You can see the performance of fb prophet for apple  actual from 2017 to March 2022, forecast till 2023.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You can see the Mean absolute percentage error is 12 % and rmse is 18.35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Presenter: Sucharita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Reduce MAPE to below 10% by setting holidays , changing seasonality configurations etc.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Average mape for all 55 stocks is: 0.15319351039177415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fbprophet: to find out the accuracy of the model , Making 3 forecasts with cutoffs between 2020-03-20 00:00:00 and 2021-03-15 00:00:00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Presenter: Sucharita</a:t>
            </a:r>
            <a:br>
              <a:rPr lang="en-GB"/>
            </a:br>
            <a:r>
              <a:rPr lang="en-GB"/>
              <a:t>The R2 was a dismal .017 because the 55 datapoints is too less. Quandl and Bloomberg have historical ESG data but they are not freely available . Only latest ESG data is freely available. We would have gone for 5000 stocks </a:t>
            </a:r>
            <a:r>
              <a:rPr lang="en-GB"/>
              <a:t>irrespective</a:t>
            </a:r>
            <a:r>
              <a:rPr lang="en-GB"/>
              <a:t> of the stocks for prediction and worked out this model.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43f5e35dd_3_1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243f5e35dd_3_1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Time check: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Deliverable: </a:t>
            </a:r>
            <a:r>
              <a:rPr lang="en-GB"/>
              <a:t>Demo of interactive dashboard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Presenter:</a:t>
            </a:r>
            <a:r>
              <a:rPr lang="en-GB"/>
              <a:t> Monica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Call out: if Demo doesn’t work - continue via next 5 slides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Speaker Notes: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Our interactive dashboard highlights the following areas: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ESG score vs RoE (bubble)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ESG score by industry (bar)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Red flags (# of incidents) by type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Stock performance over time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1cef679f8_1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21cef679f8_1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check: 5:40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Deliverable:</a:t>
            </a:r>
            <a:r>
              <a:rPr lang="en-GB"/>
              <a:t> Result of the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Presenter:</a:t>
            </a:r>
            <a:r>
              <a:rPr lang="en-GB"/>
              <a:t> Monica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Speaker Notes: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>
                <a:solidFill>
                  <a:schemeClr val="dk1"/>
                </a:solidFill>
              </a:rPr>
              <a:t>Tableau offers integration with our database increasing longevity and reusability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>
                <a:solidFill>
                  <a:schemeClr val="dk1"/>
                </a:solidFill>
              </a:rPr>
              <a:t>Tableau provides clean and easy ways to visualize our data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>
                <a:solidFill>
                  <a:schemeClr val="dk1"/>
                </a:solidFill>
              </a:rPr>
              <a:t>Storyboards allow our users to interact with our dashboard to drill down and learn more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28" name="Google Shape;328;p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33" name="Google Shape;333;p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38" name="Google Shape;338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43" name="Google Shape;343;p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Selected topic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Sachin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48" name="Google Shape;348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43f5e35dd_3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43f5e35dd_3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check: 7:40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Deliverable:</a:t>
            </a:r>
            <a:r>
              <a:rPr lang="en-GB"/>
              <a:t> Recommendation for future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Presenter: </a:t>
            </a:r>
            <a:r>
              <a:rPr lang="en-GB"/>
              <a:t>Monica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Speaker Notes:</a:t>
            </a:r>
            <a:endParaRPr b="1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43f5e35dd_3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243f5e35dd_3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Recommendation for future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Note: Imaginary titles are based on roles taken during our presentation.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Teamwork went into every step of process so all members could contribute to all aspects of the project.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243f5e35dd_3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243f5e35dd_3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Recommendation for future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Deliverable: Recommendation for future analysis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To reduce MAPE on predictions using hyperparameter tuning on each stock.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To checkout ARIMA. LSTM Models for better performance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To update the tables periodically in future as data changes and have a database of historical ESG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Selected topic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Sachin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43f5e35d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43f5e35d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Deliverable</a:t>
            </a:r>
            <a:r>
              <a:rPr lang="en-GB"/>
              <a:t>: Reason the topic is selected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Sachin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43f5e35dd_3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43f5e35dd_3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Reason the topic is selected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Sachin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br>
              <a:rPr lang="en-GB">
                <a:solidFill>
                  <a:schemeClr val="dk1"/>
                </a:solidFill>
              </a:rPr>
            </a:br>
            <a:r>
              <a:rPr b="1" lang="en-GB" sz="1200">
                <a:solidFill>
                  <a:srgbClr val="24292E"/>
                </a:solidFill>
                <a:highlight>
                  <a:schemeClr val="lt1"/>
                </a:highlight>
              </a:rPr>
              <a:t>Environment (E)</a:t>
            </a: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: 56% of population lives in cities and towns and account for 70% of CO</a:t>
            </a:r>
            <a:r>
              <a:rPr baseline="-25000" lang="en-GB" sz="1200">
                <a:solidFill>
                  <a:srgbClr val="24292E"/>
                </a:solidFill>
                <a:highlight>
                  <a:schemeClr val="lt1"/>
                </a:highlight>
              </a:rPr>
              <a:t>2</a:t>
            </a: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 emissions by 2050 70% will live in towns and cities. The global temperature will rise by 1.5</a:t>
            </a:r>
            <a:r>
              <a:rPr baseline="30000" lang="en-GB" sz="1200">
                <a:solidFill>
                  <a:schemeClr val="dk1"/>
                </a:solidFill>
              </a:rPr>
              <a:t>◦ </a:t>
            </a:r>
            <a:r>
              <a:rPr lang="en-GB" sz="1200">
                <a:solidFill>
                  <a:schemeClr val="dk1"/>
                </a:solidFill>
              </a:rPr>
              <a:t>C if we have Net Zero Emissions of CO</a:t>
            </a:r>
            <a:r>
              <a:rPr baseline="-25000" lang="en-GB" sz="1200">
                <a:solidFill>
                  <a:schemeClr val="dk1"/>
                </a:solidFill>
              </a:rPr>
              <a:t>2</a:t>
            </a:r>
            <a:r>
              <a:rPr lang="en-GB" sz="1200">
                <a:solidFill>
                  <a:schemeClr val="dk1"/>
                </a:solidFill>
              </a:rPr>
              <a:t> by 2050 otherwise may be more than 3.5</a:t>
            </a:r>
            <a:r>
              <a:rPr baseline="30000" lang="en-GB" sz="1200">
                <a:solidFill>
                  <a:schemeClr val="dk1"/>
                </a:solidFill>
              </a:rPr>
              <a:t>◦ </a:t>
            </a:r>
            <a:r>
              <a:rPr lang="en-GB" sz="1200">
                <a:solidFill>
                  <a:schemeClr val="dk1"/>
                </a:solidFill>
              </a:rPr>
              <a:t>C.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We want to know whether about the company’s energy use , waste, pollution, natural resource conservation, treatment of animals etc.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rgbClr val="24292E"/>
                </a:solidFill>
                <a:highlight>
                  <a:schemeClr val="lt1"/>
                </a:highlight>
              </a:rPr>
              <a:t>Social (S): </a:t>
            </a: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The global population is 8 billion set to rise to 8.5 billion by 2030 and 9.7 billion by 2050. </a:t>
            </a:r>
            <a:r>
              <a:rPr lang="en-GB" sz="1200">
                <a:solidFill>
                  <a:srgbClr val="1D2228"/>
                </a:solidFill>
              </a:rPr>
              <a:t>Community Relations and Human Rights, Workplace Health and Safety, Diversity and Inclusion cannot be overlooked.</a:t>
            </a:r>
            <a:endParaRPr sz="1200">
              <a:solidFill>
                <a:srgbClr val="1D22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We want to know company’s does a company donate a portion to local communities , and all points mentioned above in grey.</a:t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rgbClr val="24292E"/>
                </a:solidFill>
                <a:highlight>
                  <a:schemeClr val="lt1"/>
                </a:highlight>
              </a:rPr>
              <a:t>Governance(G): </a:t>
            </a: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With a population of more than 8.5 billion and global temperatures rising the need for innovation in Policy and Code of Conduct, Supply Chain Management, CSR initiatives is a must for any company.</a:t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Company uses accurate and transparent accounting methods, stockholder’s allowed to vote on important issues and all mentioned in grey above.</a:t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Questions the team hopes to answer with the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Sachin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43f5e35dd_3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43f5e35dd_3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Description of the source of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Sachin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>
                <a:solidFill>
                  <a:schemeClr val="dk1"/>
                </a:solidFill>
              </a:rPr>
              <a:t>Forbes: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GB">
                <a:solidFill>
                  <a:schemeClr val="dk1"/>
                </a:solidFill>
              </a:rPr>
              <a:t>Sustainability parameters like environment, social, even public sentiment for various companies which have been rated highly based on their ESG initiatives.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</a:pPr>
            <a:r>
              <a:rPr lang="en-GB">
                <a:solidFill>
                  <a:schemeClr val="dk1"/>
                </a:solidFill>
              </a:rPr>
              <a:t>Performance metrics like RoE, RoA, revenue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>
                <a:solidFill>
                  <a:schemeClr val="dk1"/>
                </a:solidFill>
              </a:rPr>
              <a:t>Yahoo!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GB">
                <a:solidFill>
                  <a:schemeClr val="dk1"/>
                </a:solidFill>
              </a:rPr>
              <a:t>Five years of historical stock price data to predict the stock prices using machine learning.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Description of the data exploration phase of the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Sachin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24292E"/>
                </a:solidFill>
                <a:highlight>
                  <a:schemeClr val="lt1"/>
                </a:highlight>
              </a:rPr>
              <a:t>Our Database contains:</a:t>
            </a:r>
            <a:endParaRPr b="1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stocks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controversy_type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business_controversy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esg_full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stock_details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i="0" lang="en-GB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b="0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89" name="Google Shape;89;p14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14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92" name="Google Shape;9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4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14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p14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14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5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103" name="Google Shape;103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0.xml"/><Relationship Id="rId10" Type="http://schemas.openxmlformats.org/officeDocument/2006/relationships/slide" Target="/ppt/slides/slide7.xml"/><Relationship Id="rId13" Type="http://schemas.openxmlformats.org/officeDocument/2006/relationships/slide" Target="/ppt/slides/slide7.xml"/><Relationship Id="rId12" Type="http://schemas.openxmlformats.org/officeDocument/2006/relationships/slide" Target="/ppt/slides/slide17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9.xml"/><Relationship Id="rId15" Type="http://schemas.openxmlformats.org/officeDocument/2006/relationships/slide" Target="/ppt/slides/slide32.xml"/><Relationship Id="rId14" Type="http://schemas.openxmlformats.org/officeDocument/2006/relationships/slide" Target="/ppt/slides/slide7.xml"/><Relationship Id="rId17" Type="http://schemas.openxmlformats.org/officeDocument/2006/relationships/slide" Target="/ppt/slides/slide33.xml"/><Relationship Id="rId16" Type="http://schemas.openxmlformats.org/officeDocument/2006/relationships/slide" Target="/ppt/slides/slide34.xml"/><Relationship Id="rId5" Type="http://schemas.openxmlformats.org/officeDocument/2006/relationships/slide" Target="/ppt/slides/slide7.xml"/><Relationship Id="rId19" Type="http://schemas.openxmlformats.org/officeDocument/2006/relationships/slide" Target="/ppt/slides/slide34.xml"/><Relationship Id="rId6" Type="http://schemas.openxmlformats.org/officeDocument/2006/relationships/slide" Target="/ppt/slides/slide7.xml"/><Relationship Id="rId18" Type="http://schemas.openxmlformats.org/officeDocument/2006/relationships/slide" Target="/ppt/slides/slide34.xml"/><Relationship Id="rId7" Type="http://schemas.openxmlformats.org/officeDocument/2006/relationships/slide" Target="/ppt/slides/slide8.xml"/><Relationship Id="rId8" Type="http://schemas.openxmlformats.org/officeDocument/2006/relationships/slide" Target="/ppt/slides/slide7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investopedia.com/terms/e/environmental-social-and-governance-esg-criteria.asp" TargetMode="External"/><Relationship Id="rId4" Type="http://schemas.openxmlformats.org/officeDocument/2006/relationships/hyperlink" Target="https://ca.finance.yahoo.com/" TargetMode="External"/><Relationship Id="rId5" Type="http://schemas.openxmlformats.org/officeDocument/2006/relationships/hyperlink" Target="https://www.forbes.com/just-companies/" TargetMode="External"/><Relationship Id="rId6" Type="http://schemas.openxmlformats.org/officeDocument/2006/relationships/hyperlink" Target="https://en.wikipedia.org/wiki/Environmental,_social_and_corporate_governance" TargetMode="External"/><Relationship Id="rId7" Type="http://schemas.openxmlformats.org/officeDocument/2006/relationships/hyperlink" Target="https://ecyy.medium.com/forecasting-by-fb-prophet-in-colab-c9d4db2d4195" TargetMode="External"/><Relationship Id="rId8" Type="http://schemas.openxmlformats.org/officeDocument/2006/relationships/hyperlink" Target="https://www.analyticsvidhya.com/blog/2021/07/stock-prices-analysis-with-python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3400">
                <a:solidFill>
                  <a:srgbClr val="000000"/>
                </a:solidFill>
              </a:rPr>
              <a:t>Environmental, Social, and Governance (ESG) and you!</a:t>
            </a:r>
            <a:endParaRPr sz="2800"/>
          </a:p>
        </p:txBody>
      </p:sp>
      <p:sp>
        <p:nvSpPr>
          <p:cNvPr id="116" name="Google Shape;116;p16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 sz="1400"/>
              <a:t>Can you invest on stocks based on their sustainability ratings?</a:t>
            </a:r>
            <a:endParaRPr b="1" sz="1400"/>
          </a:p>
        </p:txBody>
      </p:sp>
      <p:sp>
        <p:nvSpPr>
          <p:cNvPr id="117" name="Google Shape;117;p16"/>
          <p:cNvSpPr/>
          <p:nvPr/>
        </p:nvSpPr>
        <p:spPr>
          <a:xfrm>
            <a:off x="1379725" y="165750"/>
            <a:ext cx="1365000" cy="12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Analysis</a:t>
            </a:r>
            <a:endParaRPr sz="1200"/>
          </a:p>
        </p:txBody>
      </p:sp>
      <p:sp>
        <p:nvSpPr>
          <p:cNvPr id="216" name="Google Shape;216;p25"/>
          <p:cNvSpPr txBox="1"/>
          <p:nvPr>
            <p:ph idx="4294967295" type="body"/>
          </p:nvPr>
        </p:nvSpPr>
        <p:spPr>
          <a:xfrm>
            <a:off x="369525" y="1749350"/>
            <a:ext cx="4530300" cy="31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en-GB" sz="2600">
                <a:solidFill>
                  <a:schemeClr val="lt1"/>
                </a:solidFill>
              </a:rPr>
              <a:t>Data Exploration</a:t>
            </a: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GB" sz="2600">
                <a:solidFill>
                  <a:schemeClr val="lt1"/>
                </a:solidFill>
              </a:rPr>
              <a:t>Results</a:t>
            </a:r>
            <a:endParaRPr sz="26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ESG scores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Reg Flags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Stock Analysis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050" y="1322450"/>
            <a:ext cx="2955700" cy="29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 Used</a:t>
            </a:r>
            <a:endParaRPr/>
          </a:p>
        </p:txBody>
      </p:sp>
      <p:sp>
        <p:nvSpPr>
          <p:cNvPr id="223" name="Google Shape;223;p26"/>
          <p:cNvSpPr txBox="1"/>
          <p:nvPr/>
        </p:nvSpPr>
        <p:spPr>
          <a:xfrm>
            <a:off x="734530" y="24735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Python</a:t>
            </a:r>
            <a:endParaRPr/>
          </a:p>
        </p:txBody>
      </p:sp>
      <p:sp>
        <p:nvSpPr>
          <p:cNvPr id="224" name="Google Shape;224;p26"/>
          <p:cNvSpPr txBox="1"/>
          <p:nvPr/>
        </p:nvSpPr>
        <p:spPr>
          <a:xfrm>
            <a:off x="734530" y="27348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APIs</a:t>
            </a:r>
            <a:endParaRPr/>
          </a:p>
        </p:txBody>
      </p:sp>
      <p:sp>
        <p:nvSpPr>
          <p:cNvPr id="225" name="Google Shape;225;p26"/>
          <p:cNvSpPr txBox="1"/>
          <p:nvPr/>
        </p:nvSpPr>
        <p:spPr>
          <a:xfrm>
            <a:off x="734530" y="29961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AWS, Postgres, SQLAlchemy</a:t>
            </a:r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505" y="1101775"/>
            <a:ext cx="4468070" cy="364001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 txBox="1"/>
          <p:nvPr/>
        </p:nvSpPr>
        <p:spPr>
          <a:xfrm>
            <a:off x="730005" y="32574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FBProphet &amp; SKLearn</a:t>
            </a:r>
            <a:endParaRPr/>
          </a:p>
        </p:txBody>
      </p:sp>
      <p:sp>
        <p:nvSpPr>
          <p:cNvPr id="228" name="Google Shape;228;p26"/>
          <p:cNvSpPr txBox="1"/>
          <p:nvPr/>
        </p:nvSpPr>
        <p:spPr>
          <a:xfrm>
            <a:off x="734530" y="3518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Tableau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538825" y="462900"/>
            <a:ext cx="3554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Data Exploration</a:t>
            </a:r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 rotWithShape="1">
          <a:blip r:embed="rId3">
            <a:alphaModFix/>
          </a:blip>
          <a:srcRect b="0" l="0" r="0" t="15916"/>
          <a:stretch/>
        </p:blipFill>
        <p:spPr>
          <a:xfrm>
            <a:off x="209400" y="1062175"/>
            <a:ext cx="5534926" cy="2925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5" name="Google Shape;235;p27"/>
          <p:cNvSpPr txBox="1"/>
          <p:nvPr/>
        </p:nvSpPr>
        <p:spPr>
          <a:xfrm>
            <a:off x="5971925" y="462900"/>
            <a:ext cx="285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Primary tools used in the project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5830325" y="1183450"/>
            <a:ext cx="30000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222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•"/>
            </a:pPr>
            <a:r>
              <a:rPr b="1" lang="en-GB" sz="1500">
                <a:solidFill>
                  <a:srgbClr val="F1C232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Python</a:t>
            </a:r>
            <a:endParaRPr b="1" sz="1500">
              <a:solidFill>
                <a:srgbClr val="F1C232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77800" lvl="0" marL="222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GB" sz="13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500">
                <a:solidFill>
                  <a:srgbClr val="FFD966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Finance API</a:t>
            </a:r>
            <a:endParaRPr b="1" sz="1500">
              <a:solidFill>
                <a:srgbClr val="FFD966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84150" lvl="0" marL="222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•"/>
            </a:pPr>
            <a:r>
              <a:rPr b="1" lang="en-GB" sz="1500">
                <a:solidFill>
                  <a:srgbClr val="FFD966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SQL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77800" lvl="0" marL="222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lang="en-GB" sz="1500">
                <a:solidFill>
                  <a:srgbClr val="FFD966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AWS RDS Postgres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77800" lvl="0" marL="222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lang="en-GB" sz="1500">
                <a:solidFill>
                  <a:srgbClr val="FFD966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Tableau</a:t>
            </a:r>
            <a:endParaRPr sz="15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ESG scores distribution</a:t>
            </a:r>
            <a:endParaRPr/>
          </a:p>
        </p:txBody>
      </p:sp>
      <p:pic>
        <p:nvPicPr>
          <p:cNvPr id="242" name="Google Shape;24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473" y="1899395"/>
            <a:ext cx="3094265" cy="2780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4718" y="1899395"/>
            <a:ext cx="5629282" cy="2650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Controversies(incidents) to </a:t>
            </a:r>
            <a:r>
              <a:rPr lang="en-GB"/>
              <a:t>influence</a:t>
            </a:r>
            <a:r>
              <a:rPr lang="en-GB"/>
              <a:t> the ESG</a:t>
            </a:r>
            <a:endParaRPr/>
          </a:p>
        </p:txBody>
      </p:sp>
      <p:pic>
        <p:nvPicPr>
          <p:cNvPr id="249" name="Google Shape;249;p29"/>
          <p:cNvPicPr preferRelativeResize="0"/>
          <p:nvPr/>
        </p:nvPicPr>
        <p:blipFill rotWithShape="1">
          <a:blip r:embed="rId3">
            <a:alphaModFix/>
          </a:blip>
          <a:srcRect b="0" l="0" r="0" t="4168"/>
          <a:stretch/>
        </p:blipFill>
        <p:spPr>
          <a:xfrm>
            <a:off x="798175" y="1984400"/>
            <a:ext cx="6493774" cy="30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Stocks Prices In the Past Five Year</a:t>
            </a:r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 rotWithShape="1">
          <a:blip r:embed="rId3">
            <a:alphaModFix/>
          </a:blip>
          <a:srcRect b="0" l="0" r="1322" t="3437"/>
          <a:stretch/>
        </p:blipFill>
        <p:spPr>
          <a:xfrm>
            <a:off x="634975" y="1956350"/>
            <a:ext cx="7116773" cy="265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729450" y="1322450"/>
            <a:ext cx="2986207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GB"/>
              <a:t>Deliverables</a:t>
            </a:r>
            <a:endParaRPr/>
          </a:p>
        </p:txBody>
      </p:sp>
      <p:pic>
        <p:nvPicPr>
          <p:cNvPr descr="Project Deliverables" id="261" name="Google Shape;26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3943" y="545646"/>
            <a:ext cx="3950607" cy="3950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Machine Learning</a:t>
            </a:r>
            <a:endParaRPr sz="1200"/>
          </a:p>
        </p:txBody>
      </p:sp>
      <p:sp>
        <p:nvSpPr>
          <p:cNvPr id="267" name="Google Shape;267;p32"/>
          <p:cNvSpPr txBox="1"/>
          <p:nvPr>
            <p:ph idx="4294967295" type="body"/>
          </p:nvPr>
        </p:nvSpPr>
        <p:spPr>
          <a:xfrm>
            <a:off x="369525" y="1749350"/>
            <a:ext cx="45303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3178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GB" sz="2600">
                <a:solidFill>
                  <a:schemeClr val="lt1"/>
                </a:solidFill>
              </a:rPr>
              <a:t>Stock Predictions</a:t>
            </a:r>
            <a:endParaRPr sz="2600">
              <a:solidFill>
                <a:schemeClr val="lt1"/>
              </a:solidFill>
            </a:endParaRPr>
          </a:p>
          <a:p>
            <a:pPr indent="-33178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2600">
                <a:solidFill>
                  <a:schemeClr val="lt1"/>
                </a:solidFill>
              </a:rPr>
              <a:t>Investor Confidence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750" y="1673150"/>
            <a:ext cx="4610724" cy="24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729999" y="1318650"/>
            <a:ext cx="7477829" cy="12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000000"/>
                </a:solidFill>
              </a:rPr>
              <a:t>Machine Learning for Stock prediction</a:t>
            </a:r>
            <a:endParaRPr/>
          </a:p>
        </p:txBody>
      </p:sp>
      <p:sp>
        <p:nvSpPr>
          <p:cNvPr id="274" name="Google Shape;274;p33"/>
          <p:cNvSpPr txBox="1"/>
          <p:nvPr>
            <p:ph idx="1" type="body"/>
          </p:nvPr>
        </p:nvSpPr>
        <p:spPr>
          <a:xfrm>
            <a:off x="721225" y="1907600"/>
            <a:ext cx="7977900" cy="25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Our first model was linear regression which could not predict stocks beyond a few days due to trends and non-linearity, so finally fbprophet was chosen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Benefits: </a:t>
            </a:r>
            <a:endParaRPr sz="12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b="0" i="0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does not require much prior knowledge of forecasting time series data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b="0" i="0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Based on an additive model where non-linear trends are fit with yearly, weekly, and daily seasonality, plus holiday effects.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b="0" i="0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Prophet is robust to missing data and shifts in the trend, and typically handles outliers well.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Limitations: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b="0" i="0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Prophet is generally recommended only for time series where the only informative signals are trends, and the residuals are just noise.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other models like ARIMA outperform Prophet when trends are not too important.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fbprophet Model</a:t>
            </a:r>
            <a:endParaRPr/>
          </a:p>
        </p:txBody>
      </p:sp>
      <p:pic>
        <p:nvPicPr>
          <p:cNvPr id="280" name="Google Shape;280;p34"/>
          <p:cNvPicPr preferRelativeResize="0"/>
          <p:nvPr/>
        </p:nvPicPr>
        <p:blipFill rotWithShape="1">
          <a:blip r:embed="rId3">
            <a:alphaModFix/>
          </a:blip>
          <a:srcRect b="0" l="0" r="1516" t="2143"/>
          <a:stretch/>
        </p:blipFill>
        <p:spPr>
          <a:xfrm>
            <a:off x="870850" y="1918025"/>
            <a:ext cx="5553551" cy="29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1293838" y="23032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7">
            <a:hlinkClick action="ppaction://hlinksldjump" r:id="rId4"/>
          </p:cNvPr>
          <p:cNvSpPr txBox="1"/>
          <p:nvPr/>
        </p:nvSpPr>
        <p:spPr>
          <a:xfrm>
            <a:off x="1293838" y="27049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ESG Intro</a:t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p17">
            <a:hlinkClick action="ppaction://hlinksldjump" r:id="rId5"/>
          </p:cNvPr>
          <p:cNvSpPr txBox="1"/>
          <p:nvPr/>
        </p:nvSpPr>
        <p:spPr>
          <a:xfrm>
            <a:off x="1293838" y="31066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Our Questions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17">
            <a:hlinkClick action="ppaction://hlinksldjump" r:id="rId6"/>
          </p:cNvPr>
          <p:cNvSpPr txBox="1"/>
          <p:nvPr/>
        </p:nvSpPr>
        <p:spPr>
          <a:xfrm>
            <a:off x="1293838" y="35083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Source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7" name="Google Shape;127;p17">
            <a:hlinkClick action="ppaction://hlinksldjump" r:id="rId8"/>
          </p:cNvPr>
          <p:cNvSpPr txBox="1"/>
          <p:nvPr/>
        </p:nvSpPr>
        <p:spPr>
          <a:xfrm>
            <a:off x="3448425" y="2303225"/>
            <a:ext cx="1832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Database Framework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17">
            <a:hlinkClick action="ppaction://hlinksldjump" r:id="rId10"/>
          </p:cNvPr>
          <p:cNvSpPr txBox="1"/>
          <p:nvPr/>
        </p:nvSpPr>
        <p:spPr>
          <a:xfrm>
            <a:off x="3448432" y="27049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Analysis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3448432" y="31066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 Learning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0" name="Google Shape;130;p17">
            <a:hlinkClick action="ppaction://hlinksldjump" r:id="rId13"/>
          </p:cNvPr>
          <p:cNvSpPr txBox="1"/>
          <p:nvPr/>
        </p:nvSpPr>
        <p:spPr>
          <a:xfrm>
            <a:off x="3448432" y="35083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Dashboard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17">
            <a:hlinkClick action="ppaction://hlinksldjump" r:id="rId14"/>
          </p:cNvPr>
          <p:cNvSpPr txBox="1"/>
          <p:nvPr/>
        </p:nvSpPr>
        <p:spPr>
          <a:xfrm>
            <a:off x="5611135" y="23032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 Team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17">
            <a:hlinkClick action="ppaction://hlinksldjump" r:id="rId16"/>
          </p:cNvPr>
          <p:cNvSpPr txBox="1"/>
          <p:nvPr/>
        </p:nvSpPr>
        <p:spPr>
          <a:xfrm>
            <a:off x="5611135" y="27049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 Journey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17">
            <a:hlinkClick action="ppaction://hlinksldjump" r:id="rId18"/>
          </p:cNvPr>
          <p:cNvSpPr txBox="1"/>
          <p:nvPr/>
        </p:nvSpPr>
        <p:spPr>
          <a:xfrm>
            <a:off x="5611135" y="31066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References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1262725" y="136500"/>
            <a:ext cx="1360200" cy="20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fb prophet performance</a:t>
            </a:r>
            <a:endParaRPr/>
          </a:p>
        </p:txBody>
      </p:sp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/>
              <a:t>Plot for Apple stock </a:t>
            </a:r>
            <a:endParaRPr/>
          </a:p>
        </p:txBody>
      </p:sp>
      <p:sp>
        <p:nvSpPr>
          <p:cNvPr id="287" name="Google Shape;287;p3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/>
              <a:t>Apple stock performance for fbprophet</a:t>
            </a:r>
            <a:endParaRPr/>
          </a:p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88" name="Google Shape;28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082" y="2410259"/>
            <a:ext cx="3379607" cy="1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3760" y="2359200"/>
            <a:ext cx="4544059" cy="17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title"/>
          </p:nvPr>
        </p:nvSpPr>
        <p:spPr>
          <a:xfrm>
            <a:off x="496976" y="4410561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 sz="1400"/>
              <a:t>     Apple - Forecast for AAPL stock             Apple - Mean absolute percentage error(MAPE)           	</a:t>
            </a:r>
            <a:br>
              <a:rPr lang="en-GB"/>
            </a:br>
            <a:endParaRPr/>
          </a:p>
        </p:txBody>
      </p:sp>
      <p:pic>
        <p:nvPicPr>
          <p:cNvPr id="295" name="Google Shape;29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1925" y="1312621"/>
            <a:ext cx="4260177" cy="263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359" y="1334008"/>
            <a:ext cx="3034224" cy="28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type="title"/>
          </p:nvPr>
        </p:nvSpPr>
        <p:spPr>
          <a:xfrm>
            <a:off x="730000" y="1318650"/>
            <a:ext cx="39714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Things to do differently</a:t>
            </a:r>
            <a:endParaRPr/>
          </a:p>
        </p:txBody>
      </p:sp>
      <p:sp>
        <p:nvSpPr>
          <p:cNvPr id="302" name="Google Shape;302;p37"/>
          <p:cNvSpPr txBox="1"/>
          <p:nvPr>
            <p:ph idx="1" type="body"/>
          </p:nvPr>
        </p:nvSpPr>
        <p:spPr>
          <a:xfrm>
            <a:off x="5310300" y="3906700"/>
            <a:ext cx="33417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P-value:	0.349886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Equation:	Difference = 3.4344*ESG + 130.501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R-squared: 	.017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7"/>
          <p:cNvSpPr txBox="1"/>
          <p:nvPr>
            <p:ph idx="1" type="body"/>
          </p:nvPr>
        </p:nvSpPr>
        <p:spPr>
          <a:xfrm>
            <a:off x="404325" y="1984050"/>
            <a:ext cx="3610800" cy="28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ESG vs. stock price correlation:</a:t>
            </a:r>
            <a:endParaRPr b="1"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Only 55 data points , historical esg data not free so model was discarded.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Could have collected esg data from 100 company per day during project to have 2500 data points.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9400" y="1424005"/>
            <a:ext cx="3583483" cy="229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/>
          <p:nvPr/>
        </p:nvSpPr>
        <p:spPr>
          <a:xfrm rot="-5400000">
            <a:off x="600075" y="1118507"/>
            <a:ext cx="2500312" cy="2624327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8"/>
          <p:cNvSpPr txBox="1"/>
          <p:nvPr>
            <p:ph type="title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</a:pPr>
            <a:r>
              <a:rPr b="1" lang="en-GB" sz="2700">
                <a:solidFill>
                  <a:srgbClr val="FFFFFF"/>
                </a:solidFill>
              </a:rPr>
              <a:t>Tableau Data Source</a:t>
            </a:r>
            <a:endParaRPr/>
          </a:p>
        </p:txBody>
      </p:sp>
      <p:pic>
        <p:nvPicPr>
          <p:cNvPr id="311" name="Google Shape;31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5853" y="705173"/>
            <a:ext cx="5266714" cy="3332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Interactive Demo</a:t>
            </a:r>
            <a:endParaRPr/>
          </a:p>
        </p:txBody>
      </p:sp>
      <p:sp>
        <p:nvSpPr>
          <p:cNvPr id="317" name="Google Shape;317;p3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Switch to Demo</a:t>
            </a:r>
            <a:endParaRPr/>
          </a:p>
        </p:txBody>
      </p:sp>
      <p:pic>
        <p:nvPicPr>
          <p:cNvPr id="318" name="Google Shape;3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850" y="1101600"/>
            <a:ext cx="4808300" cy="3823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Dashboard</a:t>
            </a:r>
            <a:endParaRPr sz="1200"/>
          </a:p>
        </p:txBody>
      </p:sp>
      <p:sp>
        <p:nvSpPr>
          <p:cNvPr id="324" name="Google Shape;324;p40"/>
          <p:cNvSpPr txBox="1"/>
          <p:nvPr>
            <p:ph idx="4294967295" type="body"/>
          </p:nvPr>
        </p:nvSpPr>
        <p:spPr>
          <a:xfrm>
            <a:off x="369525" y="1749350"/>
            <a:ext cx="7820100" cy="28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Why Tableau? </a:t>
            </a:r>
            <a:endParaRPr sz="26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DB Integration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Simple &amp; Clean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Interactive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25" name="Google Shape;3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125" y="211627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1"/>
          <p:cNvPicPr preferRelativeResize="0"/>
          <p:nvPr/>
        </p:nvPicPr>
        <p:blipFill rotWithShape="1">
          <a:blip r:embed="rId3">
            <a:alphaModFix/>
          </a:blip>
          <a:srcRect b="3710" l="3300" r="3728" t="330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G Analysis for predicted stocks5" id="335" name="Google Shape;33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531" y="0"/>
            <a:ext cx="59669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G Analysis for predicted stocks2" id="340" name="Google Shape;34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531" y="0"/>
            <a:ext cx="59669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G Analysis for predicted stocks7" id="345" name="Google Shape;34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531" y="0"/>
            <a:ext cx="59669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100"/>
              <a:t>Here at ESG Consultants, we are building a machine learning module to: 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Help you invest in ESG.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Determine if ESG scores effect investor’s confidence.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100"/>
          </a:p>
        </p:txBody>
      </p:sp>
      <p:pic>
        <p:nvPicPr>
          <p:cNvPr descr="shutterstock_429987889_edited.jpg" id="141" name="Google Shape;141;p18"/>
          <p:cNvPicPr preferRelativeResize="0"/>
          <p:nvPr/>
        </p:nvPicPr>
        <p:blipFill rotWithShape="1">
          <a:blip r:embed="rId3">
            <a:alphaModFix/>
          </a:blip>
          <a:srcRect b="1380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0107" y="0"/>
            <a:ext cx="64037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Summary &amp; Next Steps</a:t>
            </a:r>
            <a:endParaRPr sz="1200"/>
          </a:p>
        </p:txBody>
      </p:sp>
      <p:sp>
        <p:nvSpPr>
          <p:cNvPr id="356" name="Google Shape;356;p46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Our Team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Our Journey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Our Sources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Our Q&amp;A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Our Team</a:t>
            </a:r>
            <a:endParaRPr/>
          </a:p>
        </p:txBody>
      </p:sp>
      <p:sp>
        <p:nvSpPr>
          <p:cNvPr id="362" name="Google Shape;362;p47"/>
          <p:cNvSpPr txBox="1"/>
          <p:nvPr>
            <p:ph idx="1" type="body"/>
          </p:nvPr>
        </p:nvSpPr>
        <p:spPr>
          <a:xfrm>
            <a:off x="730000" y="2190750"/>
            <a:ext cx="4798200" cy="18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400"/>
              <a:t>Sachin Nabar:</a:t>
            </a:r>
            <a:r>
              <a:rPr lang="en-GB" sz="1100"/>
              <a:t> Database Administrator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400"/>
              <a:t>Sucharita Bhattacharjee:</a:t>
            </a:r>
            <a:r>
              <a:rPr lang="en-GB" sz="1100"/>
              <a:t> Lead Analysis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400"/>
              <a:t>Yicong (David) Luo:</a:t>
            </a:r>
            <a:r>
              <a:rPr lang="en-GB" sz="1100"/>
              <a:t> Machine Learning Specialist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400"/>
              <a:t>Monica Dodds</a:t>
            </a:r>
            <a:r>
              <a:rPr lang="en-GB" sz="1100"/>
              <a:t>: Visualization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63" name="Google Shape;3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950" y="1192800"/>
            <a:ext cx="3311000" cy="33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Our Journey</a:t>
            </a:r>
            <a:endParaRPr sz="800"/>
          </a:p>
        </p:txBody>
      </p:sp>
      <p:sp>
        <p:nvSpPr>
          <p:cNvPr id="369" name="Google Shape;369;p48"/>
          <p:cNvSpPr txBox="1"/>
          <p:nvPr/>
        </p:nvSpPr>
        <p:spPr>
          <a:xfrm>
            <a:off x="460540" y="3462416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3/15/22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48"/>
          <p:cNvSpPr txBox="1"/>
          <p:nvPr>
            <p:ph type="title"/>
          </p:nvPr>
        </p:nvSpPr>
        <p:spPr>
          <a:xfrm>
            <a:off x="803537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Week 1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71" name="Google Shape;371;p48"/>
          <p:cNvSpPr txBox="1"/>
          <p:nvPr>
            <p:ph idx="4294967295" type="body"/>
          </p:nvPr>
        </p:nvSpPr>
        <p:spPr>
          <a:xfrm>
            <a:off x="803537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Gather data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Initialize DB &amp; ML models</a:t>
            </a:r>
            <a:endParaRPr sz="700"/>
          </a:p>
        </p:txBody>
      </p:sp>
      <p:sp>
        <p:nvSpPr>
          <p:cNvPr id="372" name="Google Shape;372;p48"/>
          <p:cNvSpPr txBox="1"/>
          <p:nvPr/>
        </p:nvSpPr>
        <p:spPr>
          <a:xfrm>
            <a:off x="1986650" y="2957350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3/20/22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48"/>
          <p:cNvSpPr txBox="1"/>
          <p:nvPr>
            <p:ph type="title"/>
          </p:nvPr>
        </p:nvSpPr>
        <p:spPr>
          <a:xfrm>
            <a:off x="2230906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Week 2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74" name="Google Shape;374;p48"/>
          <p:cNvSpPr txBox="1"/>
          <p:nvPr>
            <p:ph idx="4294967295" type="body"/>
          </p:nvPr>
        </p:nvSpPr>
        <p:spPr>
          <a:xfrm>
            <a:off x="2230906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Finalize data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Establish Database Connectivity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Begin Machine Learning</a:t>
            </a:r>
            <a:endParaRPr sz="700"/>
          </a:p>
        </p:txBody>
      </p:sp>
      <p:sp>
        <p:nvSpPr>
          <p:cNvPr id="375" name="Google Shape;375;p48"/>
          <p:cNvSpPr txBox="1"/>
          <p:nvPr/>
        </p:nvSpPr>
        <p:spPr>
          <a:xfrm>
            <a:off x="3412450" y="3462425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3/27/22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48"/>
          <p:cNvSpPr txBox="1"/>
          <p:nvPr>
            <p:ph type="title"/>
          </p:nvPr>
        </p:nvSpPr>
        <p:spPr>
          <a:xfrm>
            <a:off x="368190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Week 3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77" name="Google Shape;377;p48"/>
          <p:cNvSpPr txBox="1"/>
          <p:nvPr>
            <p:ph idx="4294967295" type="body"/>
          </p:nvPr>
        </p:nvSpPr>
        <p:spPr>
          <a:xfrm>
            <a:off x="368190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Finalize DB integration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Finalize ML models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Draft dashboard &amp; presentation</a:t>
            </a:r>
            <a:endParaRPr sz="700"/>
          </a:p>
        </p:txBody>
      </p:sp>
      <p:sp>
        <p:nvSpPr>
          <p:cNvPr id="378" name="Google Shape;378;p48"/>
          <p:cNvSpPr txBox="1"/>
          <p:nvPr/>
        </p:nvSpPr>
        <p:spPr>
          <a:xfrm>
            <a:off x="4827200" y="2957350"/>
            <a:ext cx="839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4/14/22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48"/>
          <p:cNvSpPr txBox="1"/>
          <p:nvPr>
            <p:ph type="title"/>
          </p:nvPr>
        </p:nvSpPr>
        <p:spPr>
          <a:xfrm>
            <a:off x="5136128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Weeks 4 &amp; 5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80" name="Google Shape;380;p48"/>
          <p:cNvSpPr txBox="1"/>
          <p:nvPr>
            <p:ph idx="4294967295" type="body"/>
          </p:nvPr>
        </p:nvSpPr>
        <p:spPr>
          <a:xfrm>
            <a:off x="5136128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Finalize ML models</a:t>
            </a:r>
            <a:endParaRPr sz="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Integrate ML &amp; DB into Dashboard</a:t>
            </a:r>
            <a:endParaRPr sz="700"/>
          </a:p>
        </p:txBody>
      </p:sp>
      <p:sp>
        <p:nvSpPr>
          <p:cNvPr id="381" name="Google Shape;381;p48"/>
          <p:cNvSpPr txBox="1"/>
          <p:nvPr/>
        </p:nvSpPr>
        <p:spPr>
          <a:xfrm>
            <a:off x="6325138" y="3462416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TBD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48"/>
          <p:cNvSpPr txBox="1"/>
          <p:nvPr>
            <p:ph type="title"/>
          </p:nvPr>
        </p:nvSpPr>
        <p:spPr>
          <a:xfrm>
            <a:off x="658559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Future Goals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83" name="Google Shape;383;p48"/>
          <p:cNvSpPr txBox="1"/>
          <p:nvPr>
            <p:ph idx="4294967295" type="body"/>
          </p:nvPr>
        </p:nvSpPr>
        <p:spPr>
          <a:xfrm>
            <a:off x="658559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Reduce MAPE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Explore other models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Perform periodic DB refreshes</a:t>
            </a:r>
            <a:endParaRPr sz="700"/>
          </a:p>
        </p:txBody>
      </p:sp>
      <p:pic>
        <p:nvPicPr>
          <p:cNvPr descr="shutterstock_429987889_edited.jpg" id="384" name="Google Shape;384;p48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48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386" name="Google Shape;386;p48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7" name="Google Shape;387;p48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48"/>
          <p:cNvGrpSpPr/>
          <p:nvPr/>
        </p:nvGrpSpPr>
        <p:grpSpPr>
          <a:xfrm rot="10800000">
            <a:off x="2296375" y="3339567"/>
            <a:ext cx="92400" cy="411825"/>
            <a:chOff x="2070100" y="2563700"/>
            <a:chExt cx="92400" cy="411825"/>
          </a:xfrm>
        </p:grpSpPr>
        <p:cxnSp>
          <p:nvCxnSpPr>
            <p:cNvPr id="389" name="Google Shape;389;p48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0" name="Google Shape;390;p48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48"/>
          <p:cNvGrpSpPr/>
          <p:nvPr/>
        </p:nvGrpSpPr>
        <p:grpSpPr>
          <a:xfrm>
            <a:off x="3747175" y="3060165"/>
            <a:ext cx="92400" cy="411825"/>
            <a:chOff x="845575" y="2563700"/>
            <a:chExt cx="92400" cy="411825"/>
          </a:xfrm>
        </p:grpSpPr>
        <p:cxnSp>
          <p:nvCxnSpPr>
            <p:cNvPr id="392" name="Google Shape;392;p48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3" name="Google Shape;393;p48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48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395" name="Google Shape;395;p48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6" name="Google Shape;396;p48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48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398" name="Google Shape;398;p48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9" name="Google Shape;399;p48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/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000000"/>
                </a:solidFill>
              </a:rPr>
              <a:t>References</a:t>
            </a:r>
            <a:endParaRPr/>
          </a:p>
        </p:txBody>
      </p:sp>
      <p:sp>
        <p:nvSpPr>
          <p:cNvPr id="405" name="Google Shape;405;p49"/>
          <p:cNvSpPr txBox="1"/>
          <p:nvPr>
            <p:ph idx="1" type="body"/>
          </p:nvPr>
        </p:nvSpPr>
        <p:spPr>
          <a:xfrm>
            <a:off x="721225" y="1907600"/>
            <a:ext cx="7977900" cy="25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https://www.investopedia.com/terms/e/environmental-social-and-governance-esg-criteria.asp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https://ca.finance.yahoo.com/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https://www.forbes.com/just-companies/#5d410d762bf0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https://en.wikipedia.org/wiki/Environmental,_social_and_corporate_governance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https://ecyy.medium.com/forecasting-by-fb-prophet-in-colab-c9d4db2d4195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https://www.analyticsvidhya.com/blog/2021/07/stock-prices-analysis-with-python/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https://www.alva-group.com/blog/what-is-an-esg-score-and-how-is-it-calculated/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None/>
            </a:pPr>
            <a:r>
              <a:t/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ctrTitle"/>
          </p:nvPr>
        </p:nvSpPr>
        <p:spPr>
          <a:xfrm>
            <a:off x="729450" y="1322450"/>
            <a:ext cx="4183636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3600"/>
              <a:t>What is ESG and why is it important?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ESG?</a:t>
            </a:r>
            <a:endParaRPr b="0"/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721225" y="2434125"/>
            <a:ext cx="3466500" cy="23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Set of standards used to measure a company’s adherence to environmental, social and corporate governance standards.  </a:t>
            </a:r>
            <a:endParaRPr sz="1700"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350" y="1318638"/>
            <a:ext cx="4147325" cy="333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is ESG Important?</a:t>
            </a:r>
            <a:endParaRPr sz="1000"/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 b="0" l="17653" r="17659" t="0"/>
          <a:stretch/>
        </p:blipFill>
        <p:spPr>
          <a:xfrm>
            <a:off x="830400" y="2091180"/>
            <a:ext cx="2501201" cy="12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61" name="Google Shape;161;p21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162" name="Google Shape;162;p2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21"/>
          <p:cNvSpPr txBox="1"/>
          <p:nvPr>
            <p:ph type="title"/>
          </p:nvPr>
        </p:nvSpPr>
        <p:spPr>
          <a:xfrm>
            <a:off x="967525" y="3455476"/>
            <a:ext cx="2238300" cy="3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Environment</a:t>
            </a:r>
            <a:endParaRPr sz="1000"/>
          </a:p>
        </p:txBody>
      </p:sp>
      <p:sp>
        <p:nvSpPr>
          <p:cNvPr id="165" name="Google Shape;165;p21"/>
          <p:cNvSpPr txBox="1"/>
          <p:nvPr>
            <p:ph idx="4294967295" type="body"/>
          </p:nvPr>
        </p:nvSpPr>
        <p:spPr>
          <a:xfrm>
            <a:off x="830575" y="3782175"/>
            <a:ext cx="24702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Natural resources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Climate risk</a:t>
            </a:r>
            <a:endParaRPr sz="500"/>
          </a:p>
        </p:txBody>
      </p:sp>
      <p:pic>
        <p:nvPicPr>
          <p:cNvPr id="166" name="Google Shape;166;p21"/>
          <p:cNvPicPr preferRelativeResize="0"/>
          <p:nvPr/>
        </p:nvPicPr>
        <p:blipFill rotWithShape="1">
          <a:blip r:embed="rId4">
            <a:alphaModFix/>
          </a:blip>
          <a:srcRect b="0" l="22900" r="22895" t="0"/>
          <a:stretch/>
        </p:blipFill>
        <p:spPr>
          <a:xfrm>
            <a:off x="3332867" y="3359013"/>
            <a:ext cx="2501197" cy="126783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68" name="Google Shape;168;p21"/>
          <p:cNvGrpSpPr/>
          <p:nvPr/>
        </p:nvGrpSpPr>
        <p:grpSpPr>
          <a:xfrm flipH="1" rot="10800000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169" name="Google Shape;169;p2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21"/>
          <p:cNvSpPr txBox="1"/>
          <p:nvPr>
            <p:ph type="title"/>
          </p:nvPr>
        </p:nvSpPr>
        <p:spPr>
          <a:xfrm>
            <a:off x="3464300" y="2176251"/>
            <a:ext cx="2238300" cy="3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Social</a:t>
            </a:r>
            <a:endParaRPr sz="1000"/>
          </a:p>
        </p:txBody>
      </p:sp>
      <p:sp>
        <p:nvSpPr>
          <p:cNvPr id="172" name="Google Shape;172;p21"/>
          <p:cNvSpPr txBox="1"/>
          <p:nvPr>
            <p:ph idx="4294967295" type="body"/>
          </p:nvPr>
        </p:nvSpPr>
        <p:spPr>
          <a:xfrm>
            <a:off x="3332875" y="2506475"/>
            <a:ext cx="24702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2873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Health &amp; Safety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3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Human Rights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73" name="Google Shape;173;p21"/>
          <p:cNvPicPr preferRelativeResize="0"/>
          <p:nvPr/>
        </p:nvPicPr>
        <p:blipFill rotWithShape="1">
          <a:blip r:embed="rId5">
            <a:alphaModFix/>
          </a:blip>
          <a:srcRect b="0" l="14457" r="14464" t="0"/>
          <a:stretch/>
        </p:blipFill>
        <p:spPr>
          <a:xfrm>
            <a:off x="5832591" y="2091175"/>
            <a:ext cx="2501195" cy="126784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75" name="Google Shape;175;p21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176" name="Google Shape;176;p2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21"/>
          <p:cNvSpPr txBox="1"/>
          <p:nvPr>
            <p:ph type="title"/>
          </p:nvPr>
        </p:nvSpPr>
        <p:spPr>
          <a:xfrm>
            <a:off x="5960975" y="3350475"/>
            <a:ext cx="2238300" cy="4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Governance</a:t>
            </a:r>
            <a:endParaRPr sz="1000"/>
          </a:p>
        </p:txBody>
      </p:sp>
      <p:sp>
        <p:nvSpPr>
          <p:cNvPr id="179" name="Google Shape;179;p21"/>
          <p:cNvSpPr txBox="1"/>
          <p:nvPr>
            <p:ph idx="4294967295" type="body"/>
          </p:nvPr>
        </p:nvSpPr>
        <p:spPr>
          <a:xfrm>
            <a:off x="5856250" y="3782175"/>
            <a:ext cx="2470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Ethical standards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Shareholder rights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Questions that we hope to answer ?</a:t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1549019" y="22827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2000025" y="2133650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Is there a correlation between stock performance and ESG ratings?</a:t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1549019" y="3090901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5199619" y="22827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1549019" y="40380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5199619" y="3090901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2037684" y="3888900"/>
            <a:ext cx="275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2000025" y="2941801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does ESG scores affect a company’s bottom line?</a:t>
            </a:r>
            <a:endParaRPr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2000025" y="3888900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Have companies adapted better to ESG based on industry?</a:t>
            </a: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5650625" y="2133650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What are the red flags that affect ESG ratings?</a:t>
            </a:r>
            <a:endParaRPr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5650625" y="2941801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can you invest in ESG?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Data Source</a:t>
            </a:r>
            <a:endParaRPr sz="1200"/>
          </a:p>
        </p:txBody>
      </p:sp>
      <p:sp>
        <p:nvSpPr>
          <p:cNvPr id="201" name="Google Shape;201;p23"/>
          <p:cNvSpPr txBox="1"/>
          <p:nvPr>
            <p:ph idx="4294967295" type="body"/>
          </p:nvPr>
        </p:nvSpPr>
        <p:spPr>
          <a:xfrm>
            <a:off x="369525" y="1749350"/>
            <a:ext cx="45303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441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GB" sz="2600">
                <a:solidFill>
                  <a:schemeClr val="lt1"/>
                </a:solidFill>
              </a:rPr>
              <a:t>The Just 100 (Forbes)</a:t>
            </a:r>
            <a:endParaRPr sz="26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○"/>
            </a:pPr>
            <a:r>
              <a:rPr lang="en-GB" sz="2000">
                <a:solidFill>
                  <a:srgbClr val="FFFFFF"/>
                </a:solidFill>
              </a:rPr>
              <a:t>ESG ratings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525" y="1673150"/>
            <a:ext cx="1794250" cy="12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/>
          <p:nvPr>
            <p:ph idx="4294967295" type="body"/>
          </p:nvPr>
        </p:nvSpPr>
        <p:spPr>
          <a:xfrm>
            <a:off x="3057075" y="2965250"/>
            <a:ext cx="34197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441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2600">
                <a:solidFill>
                  <a:schemeClr val="lt1"/>
                </a:solidFill>
              </a:rPr>
              <a:t>Yahaoo! Finance</a:t>
            </a:r>
            <a:endParaRPr sz="26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-GB" sz="2000">
                <a:solidFill>
                  <a:schemeClr val="lt1"/>
                </a:solidFill>
              </a:rPr>
              <a:t>Historical stock data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 b="7511" l="18052" r="18045" t="7511"/>
          <a:stretch/>
        </p:blipFill>
        <p:spPr>
          <a:xfrm>
            <a:off x="729450" y="3041450"/>
            <a:ext cx="1794250" cy="12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000000"/>
                </a:solidFill>
              </a:rPr>
              <a:t>Database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000000"/>
                </a:solidFill>
              </a:rPr>
              <a:t>Framework</a:t>
            </a:r>
            <a:endParaRPr/>
          </a:p>
        </p:txBody>
      </p:sp>
      <p:pic>
        <p:nvPicPr>
          <p:cNvPr id="210" name="Google Shape;210;p24"/>
          <p:cNvPicPr preferRelativeResize="0"/>
          <p:nvPr/>
        </p:nvPicPr>
        <p:blipFill rotWithShape="1">
          <a:blip r:embed="rId3">
            <a:alphaModFix/>
          </a:blip>
          <a:srcRect b="2514" l="0" r="1969" t="0"/>
          <a:stretch/>
        </p:blipFill>
        <p:spPr>
          <a:xfrm>
            <a:off x="2876950" y="916775"/>
            <a:ext cx="6160851" cy="396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